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9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9" r:id="rId4"/>
    <p:sldMasterId id="2147483959" r:id="rId5"/>
    <p:sldMasterId id="2147483972" r:id="rId6"/>
    <p:sldMasterId id="2147483985" r:id="rId7"/>
    <p:sldMasterId id="2147484861" r:id="rId8"/>
    <p:sldMasterId id="2147484873" r:id="rId9"/>
    <p:sldMasterId id="2147485229" r:id="rId10"/>
    <p:sldMasterId id="2147485241" r:id="rId11"/>
  </p:sldMasterIdLst>
  <p:notesMasterIdLst>
    <p:notesMasterId r:id="rId34"/>
  </p:notesMasterIdLst>
  <p:sldIdLst>
    <p:sldId id="346" r:id="rId12"/>
    <p:sldId id="382" r:id="rId13"/>
    <p:sldId id="383" r:id="rId14"/>
    <p:sldId id="258" r:id="rId15"/>
    <p:sldId id="363" r:id="rId16"/>
    <p:sldId id="306" r:id="rId17"/>
    <p:sldId id="307" r:id="rId18"/>
    <p:sldId id="262" r:id="rId19"/>
    <p:sldId id="368" r:id="rId20"/>
    <p:sldId id="369" r:id="rId21"/>
    <p:sldId id="370" r:id="rId22"/>
    <p:sldId id="372" r:id="rId23"/>
    <p:sldId id="373" r:id="rId24"/>
    <p:sldId id="371" r:id="rId25"/>
    <p:sldId id="374" r:id="rId26"/>
    <p:sldId id="376" r:id="rId27"/>
    <p:sldId id="377" r:id="rId28"/>
    <p:sldId id="378" r:id="rId29"/>
    <p:sldId id="379" r:id="rId30"/>
    <p:sldId id="380" r:id="rId31"/>
    <p:sldId id="381" r:id="rId32"/>
    <p:sldId id="328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 Antiqu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87" autoAdjust="0"/>
    <p:restoredTop sz="94660"/>
  </p:normalViewPr>
  <p:slideViewPr>
    <p:cSldViewPr>
      <p:cViewPr varScale="1">
        <p:scale>
          <a:sx n="83" d="100"/>
          <a:sy n="83" d="100"/>
        </p:scale>
        <p:origin x="-77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A96766-7CC2-45BB-ADA0-AEB891921BF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51FCAF-36CB-443F-AE5E-E08CBC455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093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E7481B-CBD6-4E5D-BD40-7E35298350C2}" type="slidenum">
              <a:rPr lang="ru-RU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93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3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Права и обязанности медицинских работников регламентированы следующими нормативно-правовыми актами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3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/>
              <a:t>Тщательно фиксировать все случаи нарушения пациентом режима лечения и правил поведения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45DD73-7C99-493C-B595-C525B46567F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E905752-99CE-4E49-ABD6-B9FE952FD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E57AE21-AB2A-43B1-B15D-320932E04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EB6C57-087A-451A-B9DC-11D934A1E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751722-7BB1-4710-840D-613EF821E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D9EDE50-20C1-4BF1-8383-912A8A3E0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1805B-5936-4626-83C6-585C907B61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F178BD-416F-4875-9EDD-FF26DA5D5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83B37B-C215-4D50-9E45-6EE3DAD8F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08953C-4968-48BD-B6B9-E6F82347A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8AED06-152C-4AD3-9075-5069ED852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687AA4-347B-4C03-96E7-4DD1E1770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A0355A-9B64-4A58-BD4F-7D2E0F1AF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76D79D9-67CD-4399-ABB0-0BD84C595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8C83A9-2D35-472D-8979-ECB9D0209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747017-75E6-4ED0-8DFA-66B19DC22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814341-80DA-412E-A790-BAC84E381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2BBB11-4D70-411E-A537-E5DA85117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7F0B98-7A8E-41EB-9B49-286778D01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6E5463A-FF47-4B9A-887E-AFBB9079C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99507B31-9558-4B6D-BF3C-3C4994D7E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072BD9B-C7B5-404A-86F4-91880AD72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8D480B06-3317-4C21-9990-31E95FFEE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00107572-1E29-4403-83F8-C97922F87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3D99542-2AF2-4626-ACA4-6EE4688F6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A538B92B-A3CF-46C0-9A58-B05756BEA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71BCBA96-85D7-499C-B003-1FBF404A9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12E201D2-3ADB-4848-8F07-1B3B62221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44BAA6A9-8E3F-4191-9100-FE9F3BD875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271CFCC-6477-4193-BE88-CEFE92D28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fld id="{F417E038-5C09-4F89-A958-6911C7CB3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77AE0D7-B2B4-4E56-BE25-F791411C4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86F3BDC-B6A0-47E9-98A4-B1106FEBE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98F6454-6093-4F30-AE8D-D3C9006E2D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9906AA6-0EC4-49CD-8894-3413AF601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3C326F7-F0DF-4539-A665-9E318532D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685C413-AFFF-46BE-BC8B-8AC8B3C97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5C08FF8-FB42-4258-95FD-0F8EB3782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F12B93B-82E7-4EB8-8F2E-79DF4158D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97848E4-51D2-4917-A3CF-C8423913E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0AD129B-7D0D-4C3D-8F16-59B5FEA73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BDC300E-D8E0-4537-A16F-26EACA66E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02E350D-EC37-4F46-9831-37D7A761E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0D75190-8ED1-4CCC-84E1-A89B2F596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C244EB5-C5C9-4FEA-903B-65CB151DD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8F99A9E-163C-4C57-80E9-734FCAF26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D119A55-EAC1-4F1D-BD66-DD9E474AE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8EF8BF0-1CAC-4F39-B601-E5DDE66A5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4CA6708-EB43-4CA4-8332-8FCAC7ABF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B501CDC-4983-479A-8293-68C10D3E2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5010E37-B75F-47AC-8BFC-DC8EE9C759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90CFFB5-9472-4B29-A42E-B8DDB84C6C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99451E6-1CB5-4310-91E8-14EC84288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4330119-37DD-49BF-8354-C12412CCD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1613" y="762000"/>
            <a:ext cx="5484812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2741613" y="1828800"/>
            <a:ext cx="5484812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8CD2CCB-8842-43EE-B1EB-EB0C1EA10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BA1EB35-C2BE-4BCE-B9EF-699A10A13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1C71707-2890-42AD-BC44-D8C4A8038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6A0CB88-6A30-47D5-937D-BEA7FBC85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A89D5A8-2FA1-4DF8-97A2-936ED02FA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B428033-2F6F-435D-844F-D4AF09D64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26C8286-723E-4C77-8C03-1171540B7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38D4C10-6B44-45CA-9697-7B4FC9356D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8CC6D4E-848F-4DDB-88BF-5B8A8D193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2548ED5-DB30-4331-888F-372CBD543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3A0B3C1-ABA5-44D2-AC91-635215CF7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ABCC942-BDCE-483A-AA78-AFC7D38D8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8776F73-FADD-42F4-BA60-CFA6422C4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2FC594-123E-4BCE-BDCF-2183C23EB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6E7AA6-36D0-4A42-81B2-2710230E5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21BAB8-0430-474C-920B-CFC2D8F5D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9D2B13-5C6D-4114-B744-4F436CD84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1FC07AE-DF0D-4E8A-9E3A-7D489E7CB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795588-A5A1-4623-999D-31CCB2ACE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5B4E765-5609-4AC7-BB19-56DAA0EFA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6BAA6E-C2A1-46A4-8D22-2F935C4EA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70DA7E-5185-437C-8E57-E560B1D55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096ECC-5AE4-4D0B-9BAC-9C2001239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6F8ED7-1807-4D76-BA55-D65198ECB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7C0E25-2D02-45DF-97FD-F904182A4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1613" y="762000"/>
            <a:ext cx="5484812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2741613" y="1828800"/>
            <a:ext cx="5484812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4F3D29-720D-448F-8593-64DE72F21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DB8F49-736C-4498-A80F-577AA9966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B2BA-B3F2-402E-926C-22164B8CB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0695E58-8D7C-452C-9946-2768232D9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47E0F5-F287-4E4F-93BF-A7145CFD6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88600C2-1709-44AC-A5AB-D65FC0D32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405899-9C31-453F-ACEB-87D250092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F4F5DB-E5F1-4469-A948-06AD638C0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B21BFF-973C-400B-B2C0-4B7E0D9C7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515EC8-2111-4B25-B0C0-842F36AC1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C9336C-AD6C-4824-A9C9-302D1D18F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233C60-392B-4812-A99C-2013A24F1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272FEC-57A6-4FC5-9F46-6468B3199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1613" y="762000"/>
            <a:ext cx="5484812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2741613" y="1828800"/>
            <a:ext cx="5484812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13E1DA-6E53-425C-A3C5-6C304372B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4AB2529-910B-437E-BCA9-1335D8ECF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124074-5D77-43B3-8508-2DFDF611B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55D23C-301B-4E4C-8ECE-95029E3A6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538F0B-05EC-4C5D-A43A-595ED02B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CEB50A-A657-411F-87FC-0B96316D5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A39195-24BC-4050-A58E-02DB7D497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438976-EAB2-4A95-A3CC-A58A86D53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A2B9EF-59D0-4D54-8A85-8633BA403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094D9F-70A9-4708-8082-CFD148F5C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431A79-9A9F-40A9-AEEC-2A3EE809F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E5546C-E779-477B-8E7F-6868FDDC3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E3B8107-3ED1-44AE-97E6-0722D31CC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EEFBDF-2092-4B76-B81B-204CD88AD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1613" y="762000"/>
            <a:ext cx="5484812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2741613" y="1828800"/>
            <a:ext cx="5484812" cy="3886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ED7C20-5F58-4B99-BC1A-9D6939C43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7BCD90-F011-4AD7-931F-682B2B1EA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C3F8DE-B807-415A-826F-E3B669715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FDD53E-7707-4EA3-98FD-F39A58B15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5BB5BE-00A5-49D9-B185-D00B03BCB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32BECB-F2F8-4BBE-B1F6-9E6B8F2D5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90B415-7CF7-4BA2-A1D9-87E96BC43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6027E2-D7AE-476C-A852-53709E84B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E0C23F-F168-4831-BBEB-9A711C8DE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24702F9-964A-448C-AD24-25B9055E9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0A2A53-799F-4D66-8688-BF1E17C992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3FC58F-F207-40BD-A4F6-1A3B4894E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8E6417-D563-4601-A411-E928C121E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C0CB89-5526-4CF2-B0E7-389D0694B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6C9A03-D706-478E-8149-12AE1A2AC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8FDD2D-1276-4DE4-AF71-435CBA68F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16D9F2-9E38-46AF-A751-E123837DF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CB40AB-F54F-4D86-9BB3-A177770FD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CA3392-2D30-4935-BD58-3C61632AB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49C86C-A88F-4903-9329-5F75073871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22F737-8967-4676-9AC9-7B42AA695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091" r:id="rId1"/>
    <p:sldLayoutId id="2147489092" r:id="rId2"/>
    <p:sldLayoutId id="2147489093" r:id="rId3"/>
    <p:sldLayoutId id="2147489094" r:id="rId4"/>
    <p:sldLayoutId id="2147489095" r:id="rId5"/>
    <p:sldLayoutId id="2147489096" r:id="rId6"/>
    <p:sldLayoutId id="2147489097" r:id="rId7"/>
    <p:sldLayoutId id="2147489098" r:id="rId8"/>
    <p:sldLayoutId id="2147489099" r:id="rId9"/>
    <p:sldLayoutId id="2147489100" r:id="rId10"/>
    <p:sldLayoutId id="214748910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C00951-6EF6-4F38-845D-0D2DA5DEC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241" r:id="rId1"/>
    <p:sldLayoutId id="2147489242" r:id="rId2"/>
    <p:sldLayoutId id="2147489243" r:id="rId3"/>
    <p:sldLayoutId id="2147489244" r:id="rId4"/>
    <p:sldLayoutId id="2147489245" r:id="rId5"/>
    <p:sldLayoutId id="2147489246" r:id="rId6"/>
    <p:sldLayoutId id="2147489247" r:id="rId7"/>
    <p:sldLayoutId id="2147489248" r:id="rId8"/>
    <p:sldLayoutId id="2147489249" r:id="rId9"/>
    <p:sldLayoutId id="2147489250" r:id="rId10"/>
    <p:sldLayoutId id="214748925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DF6DCF-578B-41D3-B26C-087A7916D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252" r:id="rId1"/>
    <p:sldLayoutId id="2147489253" r:id="rId2"/>
    <p:sldLayoutId id="2147489254" r:id="rId3"/>
    <p:sldLayoutId id="2147489255" r:id="rId4"/>
    <p:sldLayoutId id="2147489256" r:id="rId5"/>
    <p:sldLayoutId id="2147489257" r:id="rId6"/>
    <p:sldLayoutId id="2147489258" r:id="rId7"/>
    <p:sldLayoutId id="2147489259" r:id="rId8"/>
    <p:sldLayoutId id="2147489260" r:id="rId9"/>
    <p:sldLayoutId id="2147489261" r:id="rId10"/>
    <p:sldLayoutId id="2147489262" r:id="rId11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30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02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74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46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7536FF-DC62-499A-B87C-56EEEFD04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102" r:id="rId1"/>
    <p:sldLayoutId id="2147489103" r:id="rId2"/>
    <p:sldLayoutId id="2147489104" r:id="rId3"/>
    <p:sldLayoutId id="2147489105" r:id="rId4"/>
    <p:sldLayoutId id="2147489106" r:id="rId5"/>
    <p:sldLayoutId id="2147489107" r:id="rId6"/>
    <p:sldLayoutId id="2147489108" r:id="rId7"/>
    <p:sldLayoutId id="2147489109" r:id="rId8"/>
    <p:sldLayoutId id="2147489110" r:id="rId9"/>
    <p:sldLayoutId id="2147489111" r:id="rId10"/>
    <p:sldLayoutId id="214748911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A4559F-7CA3-45BF-A5CA-29144B568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113" r:id="rId1"/>
    <p:sldLayoutId id="2147489114" r:id="rId2"/>
    <p:sldLayoutId id="2147489115" r:id="rId3"/>
    <p:sldLayoutId id="2147489116" r:id="rId4"/>
    <p:sldLayoutId id="2147489117" r:id="rId5"/>
    <p:sldLayoutId id="2147489118" r:id="rId6"/>
    <p:sldLayoutId id="2147489119" r:id="rId7"/>
    <p:sldLayoutId id="2147489120" r:id="rId8"/>
    <p:sldLayoutId id="2147489121" r:id="rId9"/>
    <p:sldLayoutId id="2147489122" r:id="rId10"/>
    <p:sldLayoutId id="2147489123" r:id="rId11"/>
    <p:sldLayoutId id="214748912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367B14-F721-48F3-A2F3-43831F137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125" r:id="rId1"/>
    <p:sldLayoutId id="2147489126" r:id="rId2"/>
    <p:sldLayoutId id="2147489127" r:id="rId3"/>
    <p:sldLayoutId id="2147489128" r:id="rId4"/>
    <p:sldLayoutId id="2147489129" r:id="rId5"/>
    <p:sldLayoutId id="2147489130" r:id="rId6"/>
    <p:sldLayoutId id="2147489131" r:id="rId7"/>
    <p:sldLayoutId id="2147489132" r:id="rId8"/>
    <p:sldLayoutId id="2147489133" r:id="rId9"/>
    <p:sldLayoutId id="2147489134" r:id="rId10"/>
    <p:sldLayoutId id="2147489135" r:id="rId11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30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02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74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46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126C18-135F-459E-BF66-8EB97E4363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147" r:id="rId1"/>
    <p:sldLayoutId id="2147489148" r:id="rId2"/>
    <p:sldLayoutId id="2147489149" r:id="rId3"/>
    <p:sldLayoutId id="2147489150" r:id="rId4"/>
    <p:sldLayoutId id="2147489151" r:id="rId5"/>
    <p:sldLayoutId id="2147489152" r:id="rId6"/>
    <p:sldLayoutId id="2147489153" r:id="rId7"/>
    <p:sldLayoutId id="2147489154" r:id="rId8"/>
    <p:sldLayoutId id="2147489155" r:id="rId9"/>
    <p:sldLayoutId id="2147489156" r:id="rId10"/>
    <p:sldLayoutId id="2147489157" r:id="rId11"/>
    <p:sldLayoutId id="2147489158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8CF017-8E59-448C-96D5-DB9B6B61B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159" r:id="rId1"/>
    <p:sldLayoutId id="2147489160" r:id="rId2"/>
    <p:sldLayoutId id="2147489161" r:id="rId3"/>
    <p:sldLayoutId id="2147489162" r:id="rId4"/>
    <p:sldLayoutId id="2147489163" r:id="rId5"/>
    <p:sldLayoutId id="2147489164" r:id="rId6"/>
    <p:sldLayoutId id="2147489165" r:id="rId7"/>
    <p:sldLayoutId id="2147489166" r:id="rId8"/>
    <p:sldLayoutId id="2147489167" r:id="rId9"/>
    <p:sldLayoutId id="2147489168" r:id="rId10"/>
    <p:sldLayoutId id="2147489169" r:id="rId11"/>
    <p:sldLayoutId id="2147489170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DD9F3C-5667-44E9-B70D-17D437FDD1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171" r:id="rId1"/>
    <p:sldLayoutId id="2147489172" r:id="rId2"/>
    <p:sldLayoutId id="2147489173" r:id="rId3"/>
    <p:sldLayoutId id="2147489174" r:id="rId4"/>
    <p:sldLayoutId id="2147489175" r:id="rId5"/>
    <p:sldLayoutId id="2147489176" r:id="rId6"/>
    <p:sldLayoutId id="2147489177" r:id="rId7"/>
    <p:sldLayoutId id="2147489178" r:id="rId8"/>
    <p:sldLayoutId id="2147489179" r:id="rId9"/>
    <p:sldLayoutId id="2147489180" r:id="rId10"/>
    <p:sldLayoutId id="2147489181" r:id="rId11"/>
    <p:sldLayoutId id="2147489182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49CE15-E99F-4A49-B25E-A99E40F40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219" r:id="rId1"/>
    <p:sldLayoutId id="2147489220" r:id="rId2"/>
    <p:sldLayoutId id="2147489221" r:id="rId3"/>
    <p:sldLayoutId id="2147489222" r:id="rId4"/>
    <p:sldLayoutId id="2147489223" r:id="rId5"/>
    <p:sldLayoutId id="2147489224" r:id="rId6"/>
    <p:sldLayoutId id="2147489225" r:id="rId7"/>
    <p:sldLayoutId id="2147489226" r:id="rId8"/>
    <p:sldLayoutId id="2147489227" r:id="rId9"/>
    <p:sldLayoutId id="2147489228" r:id="rId10"/>
    <p:sldLayoutId id="2147489229" r:id="rId11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30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02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74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4613" indent="-22701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49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49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49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045AC7-ACB9-4CFC-84F4-E57BC1F7EA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230" r:id="rId1"/>
    <p:sldLayoutId id="2147489231" r:id="rId2"/>
    <p:sldLayoutId id="2147489232" r:id="rId3"/>
    <p:sldLayoutId id="2147489233" r:id="rId4"/>
    <p:sldLayoutId id="2147489234" r:id="rId5"/>
    <p:sldLayoutId id="2147489235" r:id="rId6"/>
    <p:sldLayoutId id="2147489236" r:id="rId7"/>
    <p:sldLayoutId id="2147489237" r:id="rId8"/>
    <p:sldLayoutId id="2147489238" r:id="rId9"/>
    <p:sldLayoutId id="2147489239" r:id="rId10"/>
    <p:sldLayoutId id="2147489240" r:id="rId11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5656" y="188640"/>
            <a:ext cx="6695777" cy="40322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sz="3600" dirty="0" smtClean="0"/>
          </a:p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НЕКОТОРЫЕ  ЮРИДИЧЕСКИЕ АСПЕКТЫ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ПРЕБЫВАНИЯ ПАЦИЕНТА В МЕДИЦИНСКОЙ ОРГАНИЗАЦИИ</a:t>
            </a:r>
          </a:p>
          <a:p>
            <a:pPr algn="ctr" eaLnBrk="1" hangingPunct="1">
              <a:buFontTx/>
              <a:buNone/>
              <a:defRPr/>
            </a:pPr>
            <a:endParaRPr lang="ru-RU" sz="3600" b="1" dirty="0" smtClean="0"/>
          </a:p>
        </p:txBody>
      </p:sp>
      <p:pic>
        <p:nvPicPr>
          <p:cNvPr id="205827" name="Picture 5" descr="lud3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620713"/>
            <a:ext cx="1223962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971600" y="4653136"/>
            <a:ext cx="4188668" cy="1656184"/>
          </a:xfrm>
        </p:spPr>
        <p:txBody>
          <a:bodyPr/>
          <a:lstStyle/>
          <a:p>
            <a:pPr algn="ctr"/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Печерей Иван Олегович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редактор-эксперт объединенной редакции «Здравоохранение» ИД МЦФЭР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13" descr="Пациент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437112"/>
            <a:ext cx="21621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3231" y="980728"/>
            <a:ext cx="6750769" cy="108012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ДЕЛАТЬ?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20888"/>
            <a:ext cx="8136904" cy="38862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Выполнять обязанности, предусмотренные законодательством</a:t>
            </a:r>
            <a:r>
              <a:rPr lang="ru-RU" dirty="0" smtClean="0"/>
              <a:t>:</a:t>
            </a:r>
          </a:p>
          <a:p>
            <a:pPr marL="514350" indent="-514350">
              <a:buNone/>
            </a:pPr>
            <a:r>
              <a:rPr lang="ru-RU" sz="2400" dirty="0" smtClean="0"/>
              <a:t>1.1. Предварительная санитарная обработка (п.13.1 СанПин);</a:t>
            </a:r>
          </a:p>
          <a:p>
            <a:pPr marL="514350" indent="-514350">
              <a:buNone/>
            </a:pPr>
            <a:r>
              <a:rPr lang="ru-RU" sz="2400" dirty="0" smtClean="0"/>
              <a:t>1.2. Изоляция пациентов с гнойно-септическими внутрибольничными заболеваниями (п.10.3.1 СанПин);</a:t>
            </a:r>
          </a:p>
          <a:p>
            <a:pPr marL="514350" indent="-514350">
              <a:buNone/>
            </a:pPr>
            <a:r>
              <a:rPr lang="ru-RU" sz="2400" dirty="0" smtClean="0"/>
              <a:t> 1.3. Размещение пациентов в маломестных палатах при наличии соотв. показаний (</a:t>
            </a:r>
            <a:r>
              <a:rPr lang="ru-RU" sz="1600" dirty="0" smtClean="0"/>
              <a:t>Приказ Минздравсоцразвития России от 15.05.2012  N 535н</a:t>
            </a:r>
            <a:endParaRPr lang="ru-RU" sz="1600" dirty="0"/>
          </a:p>
        </p:txBody>
      </p:sp>
      <p:pic>
        <p:nvPicPr>
          <p:cNvPr id="514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736304" cy="1992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2276872"/>
            <a:ext cx="6624737" cy="372616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Если медицинская организация выполнила все обязанности и пациент не нарушает права других пациентов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В УДОВЛЕТВОРЕНИИ ТРЕБОВАНИЯ МОЖНО ОТКАЗАТЬ 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71800" y="908720"/>
            <a:ext cx="5484812" cy="9144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ДЕЛАТЬ?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5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273630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683568" y="1196752"/>
            <a:ext cx="8064896" cy="50851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</a:t>
            </a: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Ситуация: </a:t>
            </a:r>
          </a:p>
          <a:p>
            <a:pPr algn="ctr">
              <a:buNone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dirty="0" smtClean="0"/>
              <a:t>Пациент Н. неоднократно был уличен в употребления алкоголя на территории медицинской организации, при этом на какие-либо замечания со стороны администрации должным образом не реагировал и продолжал употреблять алкоголь</a:t>
            </a:r>
            <a:r>
              <a:rPr lang="ru-RU" dirty="0" smtClean="0"/>
              <a:t>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6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18576"/>
            <a:ext cx="3672408" cy="219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6750769" cy="108012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ДЕЛАТЬ?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20888"/>
            <a:ext cx="8136904" cy="3886200"/>
          </a:xfrm>
        </p:spPr>
        <p:txBody>
          <a:bodyPr/>
          <a:lstStyle/>
          <a:p>
            <a:pPr marL="514350" indent="-514350"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ВЫПИСАТЬ ЗА НАРУШЕНИЕ РЕЖИМА????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4" descr="пацие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789040"/>
            <a:ext cx="24482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762000"/>
            <a:ext cx="6534745" cy="9144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916832"/>
            <a:ext cx="7470849" cy="4248472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1. </a:t>
            </a:r>
            <a:r>
              <a:rPr lang="ru-RU" sz="2400" b="1" dirty="0" smtClean="0"/>
              <a:t>Законодательство не содержит каких-либо правовых норм, допускающих возможность отказа в оказании медицинской помощи вследствие нарушения пациентом предписанного режима.</a:t>
            </a:r>
          </a:p>
          <a:p>
            <a:pPr>
              <a:buNone/>
            </a:pPr>
            <a:r>
              <a:rPr lang="ru-RU" sz="2400" b="1" dirty="0" smtClean="0"/>
              <a:t>2. Неоконченный случай оказания медицинской услуги, что может быть расценено как соответствующий дефект оказания медицинской помощи (</a:t>
            </a:r>
            <a:r>
              <a:rPr lang="ru-RU" sz="1600" b="1" dirty="0" smtClean="0"/>
              <a:t>Приложение №8 к Приказу ФФОМС № 230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8208912" cy="40862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1. Взять у пациента отказ от медицинского вмешательства (</a:t>
            </a:r>
            <a:r>
              <a:rPr lang="ru-RU" sz="2000" dirty="0" smtClean="0"/>
              <a:t>в соответствии с ч.3 ст.20 ФЗ № 323-ФЗ)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b="1" dirty="0" smtClean="0"/>
              <a:t>2. Вызвать полицию с целью привлечения пациента к административной ответственности по ст.20.21 КоАП РФ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19672" y="908720"/>
            <a:ext cx="5484812" cy="9144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ДЕЛАТЬ?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539552" y="1628800"/>
            <a:ext cx="8064896" cy="473427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Ситуация: 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b="1" dirty="0" smtClean="0"/>
              <a:t>У пациента П. ведущего себя агрессивно в приемном отделении, отмечаются признаки алкогольного опьянения (запах алкоголя из-за рта, бессвязная речь и т.п.). </a:t>
            </a:r>
          </a:p>
          <a:p>
            <a:pPr algn="ctr">
              <a:buNone/>
            </a:pP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этом пациент П. угрожает физической расправой оказывающим ему помощь медицинским работникам</a:t>
            </a:r>
            <a:r>
              <a:rPr lang="ru-RU" sz="2400" b="1" dirty="0" smtClean="0"/>
              <a:t>.</a:t>
            </a:r>
          </a:p>
          <a:p>
            <a:pPr algn="ctr"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7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04664"/>
            <a:ext cx="219303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7632848" cy="1730896"/>
          </a:xfrm>
        </p:spPr>
        <p:txBody>
          <a:bodyPr/>
          <a:lstStyle/>
          <a:p>
            <a:pPr algn="ctr"/>
            <a:r>
              <a:rPr lang="ru-RU" b="1" dirty="0" smtClean="0"/>
              <a:t>Вопрос: имеют ли право медицинские работники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оказывать помощь такому пациенту?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94112"/>
            <a:ext cx="2736304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ьная выноска 3"/>
          <p:cNvSpPr/>
          <p:nvPr/>
        </p:nvSpPr>
        <p:spPr bwMode="auto">
          <a:xfrm>
            <a:off x="4932040" y="2636912"/>
            <a:ext cx="2520280" cy="1182992"/>
          </a:xfrm>
          <a:prstGeom prst="wedgeEllipse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Эх я тебя сейчас…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692696"/>
            <a:ext cx="6390729" cy="9144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ДЕЛАТЬ?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704856" cy="379816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000" b="1" dirty="0" smtClean="0"/>
              <a:t>Необходимо выяснить,  согласен ли пациент получить медицинскую помощь? Если нет – взять отказ от медицинского вмешательства ( </a:t>
            </a:r>
            <a:r>
              <a:rPr lang="ru-RU" sz="1600" dirty="0" smtClean="0"/>
              <a:t>в соответствии с ч.7 ст.20 ФЗ №323 ФЗ</a:t>
            </a:r>
            <a:r>
              <a:rPr lang="ru-RU" sz="2000" b="1" dirty="0" smtClean="0"/>
              <a:t>).</a:t>
            </a:r>
          </a:p>
          <a:p>
            <a:pPr marL="457200" indent="-457200">
              <a:buAutoNum type="arabicPeriod"/>
            </a:pPr>
            <a:endParaRPr lang="ru-RU" sz="2000" b="1" dirty="0" smtClean="0"/>
          </a:p>
          <a:p>
            <a:pPr marL="457200" indent="-457200">
              <a:buNone/>
            </a:pPr>
            <a:r>
              <a:rPr lang="ru-RU" sz="2000" b="1" dirty="0" smtClean="0"/>
              <a:t>2. В случае если для устранения угрозы жизни пациента, находящегося в состоянии алкогольного опьянения необходимо экстренное оказание медицинской помощи,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его агрессивное поведение не позволяет оказать ему такую помощь</a:t>
            </a:r>
            <a:r>
              <a:rPr lang="ru-RU" sz="2000" b="1" dirty="0" smtClean="0"/>
              <a:t>,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 обратиться с заявлением в полицию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/>
              <a:t>(дежурную часть УВД).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24744"/>
            <a:ext cx="5958681" cy="1224136"/>
          </a:xfrm>
        </p:spPr>
        <p:txBody>
          <a:bodyPr/>
          <a:lstStyle/>
          <a:p>
            <a:r>
              <a:rPr lang="ru-RU" b="1" dirty="0" smtClean="0"/>
              <a:t>ПОЛИЦИЯ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708920"/>
            <a:ext cx="6822777" cy="3438128"/>
          </a:xfrm>
        </p:spPr>
        <p:txBody>
          <a:bodyPr/>
          <a:lstStyle/>
          <a:p>
            <a:pPr algn="ctr">
              <a:buNone/>
            </a:pPr>
            <a:r>
              <a:rPr lang="ru-RU" sz="2000" b="1" dirty="0" smtClean="0"/>
              <a:t>в соответствии с п.35 ч.1 ст.12 Федерального закона от 7.02.2011 № 3-ФЗ - </a:t>
            </a:r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обязанность участвовать совместно с органами здравоохранения</a:t>
            </a:r>
            <a:r>
              <a:rPr lang="ru-RU" sz="2000" b="1" dirty="0" smtClean="0"/>
              <a:t>, в наблюдении за лицами, страдающими психическими расстройствами,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больными алкоголизмом или наркоманией </a:t>
            </a:r>
            <a:r>
              <a:rPr lang="ru-RU" sz="2000" b="1" dirty="0" smtClean="0"/>
              <a:t>и представляющими опасность для окружающих,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целях предупреждения совершения ими преступлений и административных правонарушений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8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4664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762000"/>
            <a:ext cx="6606753" cy="650776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«ВРАЧ-ПАЦИЕНТ»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ФОТО\Для презентаций\АНИМАШКИ\Медицинские\Врачи\lud13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96" y="5349503"/>
            <a:ext cx="915496" cy="114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ФОТО\Для презентаций\АНИМАШКИ\Медицинские\Пациенты\4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03464"/>
            <a:ext cx="1598290" cy="117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6-конечная звезда 3"/>
          <p:cNvSpPr/>
          <p:nvPr/>
        </p:nvSpPr>
        <p:spPr bwMode="auto">
          <a:xfrm>
            <a:off x="6589884" y="3725784"/>
            <a:ext cx="1436840" cy="783336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СМИ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6-конечная звезда 6"/>
          <p:cNvSpPr/>
          <p:nvPr/>
        </p:nvSpPr>
        <p:spPr bwMode="auto">
          <a:xfrm>
            <a:off x="5725788" y="4509120"/>
            <a:ext cx="1800200" cy="1008112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Общественное мнение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6-конечная звезда 7"/>
          <p:cNvSpPr/>
          <p:nvPr/>
        </p:nvSpPr>
        <p:spPr bwMode="auto">
          <a:xfrm>
            <a:off x="6589884" y="2444520"/>
            <a:ext cx="1872208" cy="1121632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Общественные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050" b="1" dirty="0" smtClean="0">
                <a:latin typeface="Arial" charset="0"/>
              </a:rPr>
              <a:t>организации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6-конечная звезда 8"/>
          <p:cNvSpPr/>
          <p:nvPr/>
        </p:nvSpPr>
        <p:spPr bwMode="auto">
          <a:xfrm>
            <a:off x="4499992" y="1940464"/>
            <a:ext cx="1800200" cy="1008112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050" dirty="0" smtClean="0">
                <a:latin typeface="Arial" charset="0"/>
              </a:rPr>
              <a:t>«</a:t>
            </a:r>
            <a:r>
              <a:rPr lang="ru-RU" sz="1050" b="1" dirty="0" smtClean="0">
                <a:latin typeface="Arial" charset="0"/>
              </a:rPr>
              <a:t>Медицинские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050" b="1" dirty="0">
                <a:latin typeface="Arial" charset="0"/>
              </a:rPr>
              <a:t>ю</a:t>
            </a: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ристы»</a:t>
            </a:r>
          </a:p>
        </p:txBody>
      </p:sp>
      <p:sp>
        <p:nvSpPr>
          <p:cNvPr id="10" name="6-конечная звезда 9"/>
          <p:cNvSpPr/>
          <p:nvPr/>
        </p:nvSpPr>
        <p:spPr bwMode="auto">
          <a:xfrm>
            <a:off x="4053072" y="3212976"/>
            <a:ext cx="2088232" cy="1152128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Страховые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050" b="1" dirty="0">
                <a:latin typeface="Arial" charset="0"/>
              </a:rPr>
              <a:t>м</a:t>
            </a:r>
            <a:r>
              <a:rPr lang="ru-RU" sz="1050" b="1" dirty="0" smtClean="0">
                <a:latin typeface="Arial" charset="0"/>
              </a:rPr>
              <a:t>едицинские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организации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6-конечная звезда 10"/>
          <p:cNvSpPr/>
          <p:nvPr/>
        </p:nvSpPr>
        <p:spPr bwMode="auto">
          <a:xfrm>
            <a:off x="6560559" y="1484784"/>
            <a:ext cx="1663241" cy="792088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Суды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6-конечная звезда 11"/>
          <p:cNvSpPr/>
          <p:nvPr/>
        </p:nvSpPr>
        <p:spPr bwMode="auto">
          <a:xfrm>
            <a:off x="4355976" y="5385506"/>
            <a:ext cx="2088232" cy="1074043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050" b="1" dirty="0" smtClean="0">
                <a:latin typeface="Arial" charset="0"/>
              </a:rPr>
              <a:t>Законодательные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инициативы</a:t>
            </a:r>
          </a:p>
        </p:txBody>
      </p:sp>
      <p:sp>
        <p:nvSpPr>
          <p:cNvPr id="13" name="6-конечная звезда 12"/>
          <p:cNvSpPr/>
          <p:nvPr/>
        </p:nvSpPr>
        <p:spPr bwMode="auto">
          <a:xfrm>
            <a:off x="397316" y="1457368"/>
            <a:ext cx="2432876" cy="1224136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Профессиональные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050" b="1" dirty="0" smtClean="0">
                <a:latin typeface="Arial" charset="0"/>
              </a:rPr>
              <a:t>ассоциации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6-конечная звезда 13"/>
          <p:cNvSpPr/>
          <p:nvPr/>
        </p:nvSpPr>
        <p:spPr bwMode="auto">
          <a:xfrm>
            <a:off x="839898" y="3926564"/>
            <a:ext cx="1687048" cy="720080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Коллеги??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6-конечная звезда 14"/>
          <p:cNvSpPr/>
          <p:nvPr/>
        </p:nvSpPr>
        <p:spPr bwMode="auto">
          <a:xfrm>
            <a:off x="903322" y="4653136"/>
            <a:ext cx="1916800" cy="936104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Администрация ???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6-конечная звезда 15"/>
          <p:cNvSpPr/>
          <p:nvPr/>
        </p:nvSpPr>
        <p:spPr bwMode="auto">
          <a:xfrm>
            <a:off x="726746" y="2801512"/>
            <a:ext cx="1800200" cy="1008112"/>
          </a:xfrm>
          <a:prstGeom prst="star6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Профсоюзы?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Стрелка вверх 5"/>
          <p:cNvSpPr/>
          <p:nvPr/>
        </p:nvSpPr>
        <p:spPr bwMode="auto">
          <a:xfrm>
            <a:off x="3650180" y="1622308"/>
            <a:ext cx="360040" cy="4608512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Стрелка вверх 18"/>
          <p:cNvSpPr/>
          <p:nvPr/>
        </p:nvSpPr>
        <p:spPr bwMode="auto">
          <a:xfrm>
            <a:off x="3312252" y="1622308"/>
            <a:ext cx="360040" cy="4608512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64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971550" y="1052513"/>
            <a:ext cx="7254875" cy="4897437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До прибытия сотрудников полиции в случае каких-либо угроз и агрессивных действий со стороны пациента в адрес медицинских работников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неоказание медицинской помощи не может рассматриваться как правонарушение </a:t>
            </a:r>
          </a:p>
          <a:p>
            <a:pPr algn="ctr">
              <a:buNone/>
            </a:pPr>
            <a:endParaRPr lang="ru-RU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400" b="1" dirty="0" smtClean="0"/>
              <a:t>(расценивается </a:t>
            </a:r>
            <a:r>
              <a:rPr 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уважительная причина неоказания медицинской помощи </a:t>
            </a:r>
            <a:r>
              <a:rPr lang="ru-RU" sz="2400" b="1" dirty="0" smtClean="0"/>
              <a:t>по смыслу ст. 124 УК РФ – физическое или психическое принуждение к неоказанию медицинской помощи).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762000"/>
            <a:ext cx="6102697" cy="914400"/>
          </a:xfrm>
        </p:spPr>
        <p:txBody>
          <a:bodyPr/>
          <a:lstStyle/>
          <a:p>
            <a:r>
              <a:rPr lang="ru-RU" b="1" dirty="0" smtClean="0"/>
              <a:t>МНЕНИЕ: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988840"/>
            <a:ext cx="7326833" cy="372616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«Несмотря на все статьи , врача не подвергнут обструкции только в одном случае - если пациент САМОВОЛЬНО покинул лечебное учреждение. все статьи и подписи </a:t>
            </a:r>
            <a:r>
              <a:rPr lang="ru-RU" b="1" dirty="0" err="1" smtClean="0"/>
              <a:t>фигня</a:t>
            </a:r>
            <a:r>
              <a:rPr lang="ru-RU" b="1" dirty="0" smtClean="0"/>
              <a:t> полная…»</a:t>
            </a:r>
          </a:p>
          <a:p>
            <a:pPr algn="r">
              <a:buNone/>
            </a:pPr>
            <a:r>
              <a:rPr lang="ru-RU" dirty="0" smtClean="0"/>
              <a:t>                         </a:t>
            </a:r>
          </a:p>
          <a:p>
            <a:pPr algn="r">
              <a:buNone/>
            </a:pPr>
            <a:r>
              <a:rPr lang="ru-RU" b="1" dirty="0" smtClean="0"/>
              <a:t>Пользователь сайта      «Доктор на работе»</a:t>
            </a:r>
            <a:endParaRPr lang="ru-RU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30438" y="3429000"/>
            <a:ext cx="4392612" cy="29527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</a:p>
        </p:txBody>
      </p:sp>
      <p:pic>
        <p:nvPicPr>
          <p:cNvPr id="287747" name="Picture 3" descr="опер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836613"/>
            <a:ext cx="561657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762000"/>
            <a:ext cx="6102697" cy="9144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ЦИТАТА: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1953952"/>
            <a:ext cx="6420916" cy="3382144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А пьяный Бомж, моему товарищу в приемнике БСМП, заявил, что: "ты же давал клятву Панкрату</a:t>
            </a:r>
            <a:r>
              <a:rPr lang="ru-RU" b="1" dirty="0" smtClean="0"/>
              <a:t>!«</a:t>
            </a:r>
          </a:p>
          <a:p>
            <a:pPr marL="0" indent="0">
              <a:buNone/>
            </a:pPr>
            <a:endParaRPr lang="ru-RU" b="1" dirty="0"/>
          </a:p>
          <a:p>
            <a:pPr marL="0" indent="0" algn="r">
              <a:buNone/>
            </a:pPr>
            <a:r>
              <a:rPr lang="ru-RU" b="1" dirty="0" smtClean="0"/>
              <a:t>                           </a:t>
            </a:r>
            <a:r>
              <a:rPr lang="ru-RU" sz="2000" b="1" dirty="0" smtClean="0"/>
              <a:t>  Пользователь  социальной сети «Доктор на работе»</a:t>
            </a:r>
            <a:endParaRPr lang="ru-RU" sz="2000" b="1" dirty="0"/>
          </a:p>
        </p:txBody>
      </p:sp>
      <p:pic>
        <p:nvPicPr>
          <p:cNvPr id="2050" name="Picture 2" descr="D:\ФОТО\Для презентаций\Для лекций разные\Статика\Гиппокра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645024"/>
            <a:ext cx="1952148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2708275"/>
            <a:ext cx="8135937" cy="561657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u="sng" dirty="0" smtClean="0"/>
              <a:t>одним из главных критериев качества медицинской помощи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b="1" u="sng" dirty="0" smtClean="0"/>
              <a:t>является</a:t>
            </a:r>
            <a:r>
              <a:rPr lang="ru-RU" u="sng" dirty="0" smtClean="0"/>
              <a:t> </a:t>
            </a:r>
          </a:p>
          <a:p>
            <a:pPr algn="ctr" eaLnBrk="1" hangingPunct="1">
              <a:buFontTx/>
              <a:buNone/>
              <a:defRPr/>
            </a:pPr>
            <a:endParaRPr lang="ru-RU" u="sng" dirty="0" smtClean="0"/>
          </a:p>
          <a:p>
            <a:pPr algn="ctr" eaLnBrk="1" hangingPunct="1">
              <a:buFontTx/>
              <a:buNone/>
              <a:defRPr/>
            </a:pPr>
            <a:r>
              <a:rPr lang="ru-RU" sz="3600" b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УДОВЛЕТВОРЁННОСТЬ ПАЦИЕНТА</a:t>
            </a:r>
          </a:p>
          <a:p>
            <a:pPr algn="ctr" eaLnBrk="1" hangingPunct="1">
              <a:buFontTx/>
              <a:buNone/>
              <a:defRPr/>
            </a:pPr>
            <a:endParaRPr lang="ru-RU" u="sng" dirty="0" smtClean="0"/>
          </a:p>
        </p:txBody>
      </p:sp>
      <p:sp>
        <p:nvSpPr>
          <p:cNvPr id="241668" name="Rectangle 4"/>
          <p:cNvSpPr>
            <a:spLocks noGrp="1" noChangeArrowheads="1"/>
          </p:cNvSpPr>
          <p:nvPr>
            <p:ph type="title"/>
          </p:nvPr>
        </p:nvSpPr>
        <p:spPr>
          <a:xfrm>
            <a:off x="2267744" y="764704"/>
            <a:ext cx="7489825" cy="17287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ОСОБЕННОСТЬ НАЦИОНАЛЬНОГО</a:t>
            </a:r>
            <a:b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ЗДРАВООХРАНЕНИЯ</a:t>
            </a:r>
            <a:endParaRPr lang="ru-RU" b="1" dirty="0" smtClean="0"/>
          </a:p>
        </p:txBody>
      </p:sp>
      <p:pic>
        <p:nvPicPr>
          <p:cNvPr id="226309" name="Picture 5" descr="E:\КАРИКАТУРЫ\Пациент-коро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3003059" cy="23699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78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7876" name="Picture 2" descr="L:\ФАЗЕР\2637_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2436813"/>
            <a:ext cx="7056438" cy="47212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latin typeface="Eras Bold ITC" pitchFamily="34" charset="0"/>
              </a:rPr>
              <a:t>1. Граждане </a:t>
            </a:r>
            <a:r>
              <a:rPr lang="ru-RU" sz="2000" b="1" u="sng" smtClean="0">
                <a:latin typeface="Eras Bold ITC" pitchFamily="34" charset="0"/>
              </a:rPr>
              <a:t>обязаны заботиться о сохранении своего здоровья</a:t>
            </a:r>
            <a:r>
              <a:rPr lang="ru-RU" sz="2000" smtClean="0">
                <a:latin typeface="Eras Bold ITC" pitchFamily="34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000" smtClean="0">
              <a:latin typeface="Eras Bold ITC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latin typeface="Eras Bold ITC" pitchFamily="34" charset="0"/>
              </a:rPr>
              <a:t>2. Граждане в случаях, предусмотренных законодательством Российской Федерации, обязаны проходить медицинские осмотры, а граждане, страдающие заболеваниями, представляющими опасность для окружающих, в случаях, предусмотренных законодательством Российской Федерации, обязаны проходить медицинское обследование и лечение, </a:t>
            </a:r>
            <a:r>
              <a:rPr lang="ru-RU" sz="2000" b="1" u="sng" smtClean="0">
                <a:latin typeface="Eras Bold ITC" pitchFamily="34" charset="0"/>
              </a:rPr>
              <a:t>а также заниматься профилактикой этих заболеваний</a:t>
            </a:r>
            <a:r>
              <a:rPr lang="ru-RU" sz="2000" smtClean="0">
                <a:latin typeface="Eras Bold ITC" pitchFamily="34" charset="0"/>
              </a:rPr>
              <a:t>.</a:t>
            </a:r>
          </a:p>
        </p:txBody>
      </p:sp>
      <p:pic>
        <p:nvPicPr>
          <p:cNvPr id="274435" name="Picture 4" descr="5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97425"/>
            <a:ext cx="13303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4436" name="Picture 8" descr="sporta-136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549275"/>
            <a:ext cx="93503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4437" name="Picture 9" descr="sporta-128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04813"/>
            <a:ext cx="180022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5813" y="908050"/>
            <a:ext cx="5484812" cy="914400"/>
          </a:xfrm>
        </p:spPr>
        <p:txBody>
          <a:bodyPr/>
          <a:lstStyle/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400" dirty="0">
                <a:latin typeface="Eras Bold ITC" pitchFamily="34" charset="0"/>
                <a:ea typeface="+mn-ea"/>
                <a:cs typeface="+mn-cs"/>
              </a:rPr>
              <a:t>Статья </a:t>
            </a:r>
            <a:r>
              <a:rPr lang="ru-RU" sz="2400" dirty="0" smtClean="0">
                <a:latin typeface="Eras Bold ITC" pitchFamily="34" charset="0"/>
                <a:ea typeface="+mn-ea"/>
                <a:cs typeface="+mn-cs"/>
              </a:rPr>
              <a:t>27 ФЗ №323-ФЗ.</a:t>
            </a:r>
            <a:r>
              <a:rPr lang="ru-RU" sz="2400" b="1" dirty="0">
                <a:latin typeface="Eras Bold ITC" pitchFamily="34" charset="0"/>
                <a:ea typeface="+mn-ea"/>
                <a:cs typeface="+mn-cs"/>
              </a:rPr>
              <a:t>	</a:t>
            </a:r>
            <a:br>
              <a:rPr lang="ru-RU" sz="2400" b="1" dirty="0">
                <a:latin typeface="Eras Bold ITC" pitchFamily="34" charset="0"/>
                <a:ea typeface="+mn-ea"/>
                <a:cs typeface="+mn-cs"/>
              </a:rPr>
            </a:br>
            <a:r>
              <a:rPr lang="ru-RU" sz="2400" b="1" u="sng" dirty="0">
                <a:latin typeface="Eras Bold ITC" pitchFamily="34" charset="0"/>
                <a:ea typeface="+mn-ea"/>
                <a:cs typeface="+mn-cs"/>
              </a:rPr>
              <a:t>Обязанности граждан </a:t>
            </a:r>
            <a:r>
              <a:rPr lang="ru-RU" sz="2400" b="1" u="sng" dirty="0" smtClean="0">
                <a:latin typeface="Eras Bold ITC" pitchFamily="34" charset="0"/>
                <a:ea typeface="+mn-ea"/>
                <a:cs typeface="+mn-cs"/>
              </a:rPr>
              <a:t/>
            </a:r>
            <a:br>
              <a:rPr lang="ru-RU" sz="2400" b="1" u="sng" dirty="0" smtClean="0">
                <a:latin typeface="Eras Bold ITC" pitchFamily="34" charset="0"/>
                <a:ea typeface="+mn-ea"/>
                <a:cs typeface="+mn-cs"/>
              </a:rPr>
            </a:br>
            <a:r>
              <a:rPr lang="ru-RU" sz="2400" b="1" u="sng" dirty="0" smtClean="0">
                <a:latin typeface="Eras Bold ITC" pitchFamily="34" charset="0"/>
                <a:ea typeface="+mn-ea"/>
                <a:cs typeface="+mn-cs"/>
              </a:rPr>
              <a:t>в </a:t>
            </a:r>
            <a:r>
              <a:rPr lang="ru-RU" sz="2400" b="1" u="sng" dirty="0">
                <a:latin typeface="Eras Bold ITC" pitchFamily="34" charset="0"/>
                <a:ea typeface="+mn-ea"/>
                <a:cs typeface="+mn-cs"/>
              </a:rPr>
              <a:t>сфере охраны здоровья</a:t>
            </a:r>
            <a:r>
              <a:rPr lang="ru-RU" sz="2400" dirty="0">
                <a:latin typeface="Eras Bold ITC" pitchFamily="34" charset="0"/>
                <a:ea typeface="+mn-ea"/>
                <a:cs typeface="+mn-cs"/>
              </a:rPr>
              <a:t> </a:t>
            </a:r>
            <a:r>
              <a:rPr lang="ru-RU" sz="2000" dirty="0">
                <a:latin typeface="Eras Bold ITC" pitchFamily="34" charset="0"/>
                <a:ea typeface="+mn-ea"/>
                <a:cs typeface="+mn-cs"/>
              </a:rPr>
              <a:t/>
            </a:r>
            <a:br>
              <a:rPr lang="ru-RU" sz="2000" dirty="0">
                <a:latin typeface="Eras Bold ITC" pitchFamily="34" charset="0"/>
                <a:ea typeface="+mn-ea"/>
                <a:cs typeface="+mn-cs"/>
              </a:rPr>
            </a:br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3500438"/>
            <a:ext cx="7399338" cy="5256212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b="1" dirty="0" smtClean="0">
                <a:latin typeface="Eras Bold ITC" pitchFamily="34" charset="0"/>
              </a:rPr>
              <a:t>3. Граждане, находящиеся на лечении,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itchFamily="34" charset="0"/>
              </a:rPr>
              <a:t>обязаны соблюдать режим лечения</a:t>
            </a:r>
            <a:r>
              <a:rPr lang="ru-RU" b="1" dirty="0" smtClean="0">
                <a:latin typeface="Eras Bold ITC" pitchFamily="34" charset="0"/>
              </a:rPr>
              <a:t>, в том числе определенный на период их временной нетрудоспособности,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itchFamily="34" charset="0"/>
              </a:rPr>
              <a:t>и правила поведения пациента</a:t>
            </a:r>
            <a:r>
              <a:rPr lang="ru-RU" b="1" dirty="0" smtClean="0">
                <a:latin typeface="Eras Bold ITC" pitchFamily="34" charset="0"/>
              </a:rPr>
              <a:t> в медицинских организациях.</a:t>
            </a:r>
            <a:r>
              <a:rPr lang="ru-RU" dirty="0" smtClean="0"/>
              <a:t> </a:t>
            </a:r>
          </a:p>
        </p:txBody>
      </p:sp>
      <p:pic>
        <p:nvPicPr>
          <p:cNvPr id="27545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4813"/>
            <a:ext cx="338296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546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404813"/>
            <a:ext cx="43195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27088" y="260350"/>
            <a:ext cx="7326312" cy="489743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u="sng" dirty="0" smtClean="0"/>
          </a:p>
          <a:p>
            <a:pPr algn="ctr" eaLnBrk="1" hangingPunct="1">
              <a:buFontTx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ПАЦИЕНТА НА:</a:t>
            </a:r>
          </a:p>
          <a:p>
            <a:pPr algn="ctr" eaLnBrk="1" hangingPunct="1">
              <a:buFontTx/>
              <a:buNone/>
              <a:defRPr/>
            </a:pPr>
            <a:r>
              <a:rPr lang="ru-RU" sz="2400" b="1" dirty="0" smtClean="0"/>
              <a:t> Профилактику, диагностику, лечение, медицинскую реабилитацию в медицинских организациях в условиях, </a:t>
            </a:r>
          </a:p>
          <a:p>
            <a:pPr algn="ctr" eaLnBrk="1" hangingPunct="1">
              <a:buFontTx/>
              <a:buNone/>
              <a:defRPr/>
            </a:pPr>
            <a:r>
              <a:rPr lang="ru-RU" b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соответствующих </a:t>
            </a:r>
          </a:p>
          <a:p>
            <a:pPr algn="ctr" eaLnBrk="1" hangingPunct="1">
              <a:buFontTx/>
              <a:buNone/>
              <a:defRPr/>
            </a:pPr>
            <a:r>
              <a:rPr lang="ru-RU" b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санитарно-гигиеническим требованиям</a:t>
            </a:r>
            <a:endParaRPr lang="ru-RU" sz="3600" u="sng" dirty="0" smtClean="0"/>
          </a:p>
        </p:txBody>
      </p:sp>
      <p:pic>
        <p:nvPicPr>
          <p:cNvPr id="23245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077072"/>
            <a:ext cx="4319587" cy="244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45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4077072"/>
            <a:ext cx="3911600" cy="244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323528" y="1628800"/>
            <a:ext cx="8064896" cy="473427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Ситуация: </a:t>
            </a:r>
          </a:p>
          <a:p>
            <a:pPr algn="ctr">
              <a:buNone/>
            </a:pPr>
            <a:r>
              <a:rPr lang="ru-RU" b="1" dirty="0" smtClean="0"/>
              <a:t>В 5-местную палату стационара был помещен пациент Т. без определенного места жительства, страдающий пневмонией. На второй день пребывания пациента Т. в стационаре, другие пациенты обратились к заведующему отделением с требованием перевести пациента в другую палату</a:t>
            </a:r>
            <a:r>
              <a:rPr lang="ru-RU" dirty="0" smtClean="0"/>
              <a:t>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3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7"/>
            <a:ext cx="3240359" cy="167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59439">
  <a:themeElements>
    <a:clrScheme name="01159439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1_01159439">
  <a:themeElements>
    <a:clrScheme name="01159439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01159439">
  <a:themeElements>
    <a:clrScheme name="01159439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01159439">
  <a:themeElements>
    <a:clrScheme name="1_01159439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1_01159439">
      <a:majorFont>
        <a:latin typeface="Palatino Linotype"/>
        <a:ea typeface=""/>
        <a:cs typeface="Arial"/>
      </a:majorFont>
      <a:minorFont>
        <a:latin typeface="Palatino Linotype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01159439">
  <a:themeElements>
    <a:clrScheme name="01159439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01159439">
  <a:themeElements>
    <a:clrScheme name="01159439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01159439">
  <a:themeElements>
    <a:clrScheme name="01159439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01159439">
  <a:themeElements>
    <a:clrScheme name="01159439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01159439">
  <a:themeElements>
    <a:clrScheme name="01159439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01159439">
  <a:themeElements>
    <a:clrScheme name="01159439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01159439">
  <a:themeElements>
    <a:clrScheme name="1_01159439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1_01159439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0115943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0115943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0115943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0115943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0115943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0115943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0115943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661</Words>
  <Application>Microsoft Office PowerPoint</Application>
  <PresentationFormat>Экран (4:3)</PresentationFormat>
  <Paragraphs>94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22</vt:i4>
      </vt:variant>
    </vt:vector>
  </HeadingPairs>
  <TitlesOfParts>
    <vt:vector size="33" baseType="lpstr">
      <vt:lpstr>01159439</vt:lpstr>
      <vt:lpstr>1_01159439</vt:lpstr>
      <vt:lpstr>2_01159439</vt:lpstr>
      <vt:lpstr>3_01159439</vt:lpstr>
      <vt:lpstr>4_01159439</vt:lpstr>
      <vt:lpstr>5_01159439</vt:lpstr>
      <vt:lpstr>6_01159439</vt:lpstr>
      <vt:lpstr>9_01159439</vt:lpstr>
      <vt:lpstr>10_01159439</vt:lpstr>
      <vt:lpstr>21_01159439</vt:lpstr>
      <vt:lpstr>11_01159439</vt:lpstr>
      <vt:lpstr>Печерей Иван Олегович редактор-эксперт объединенной редакции «Здравоохранение» ИД МЦФЭР</vt:lpstr>
      <vt:lpstr>Система «ВРАЧ-ПАЦИЕНТ»</vt:lpstr>
      <vt:lpstr>ЦИТАТА:</vt:lpstr>
      <vt:lpstr> ОСОБЕННОСТЬ НАЦИОНАЛЬНОГО ЗДРАВООХРАНЕНИЯ</vt:lpstr>
      <vt:lpstr>Презентация PowerPoint</vt:lpstr>
      <vt:lpstr>Статья 27 ФЗ №323-ФЗ.  Обязанности граждан  в сфере охраны здоровья  </vt:lpstr>
      <vt:lpstr>Презентация PowerPoint</vt:lpstr>
      <vt:lpstr>Презентация PowerPoint</vt:lpstr>
      <vt:lpstr>Презентация PowerPoint</vt:lpstr>
      <vt:lpstr>ЧТО ДЕЛАТЬ?</vt:lpstr>
      <vt:lpstr>ЧТО ДЕЛАТЬ?</vt:lpstr>
      <vt:lpstr>Презентация PowerPoint</vt:lpstr>
      <vt:lpstr>ЧТО ДЕЛАТЬ?</vt:lpstr>
      <vt:lpstr>ПРОБЛЕМЫ:</vt:lpstr>
      <vt:lpstr>ЧТО ДЕЛАТЬ?</vt:lpstr>
      <vt:lpstr>Презентация PowerPoint</vt:lpstr>
      <vt:lpstr>Вопрос: имеют ли право медицинские работники не оказывать помощь такому пациенту? </vt:lpstr>
      <vt:lpstr>ЧТО ДЕЛАТЬ?</vt:lpstr>
      <vt:lpstr>ПОЛИЦИЯ</vt:lpstr>
      <vt:lpstr>Презентация PowerPoint</vt:lpstr>
      <vt:lpstr>МНЕНИЕ: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Дельвиг</dc:creator>
  <cp:lastModifiedBy>Дельвиг</cp:lastModifiedBy>
  <cp:revision>76</cp:revision>
  <dcterms:created xsi:type="dcterms:W3CDTF">2012-02-13T22:27:57Z</dcterms:created>
  <dcterms:modified xsi:type="dcterms:W3CDTF">2013-04-09T20:28:10Z</dcterms:modified>
</cp:coreProperties>
</file>